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heme/theme2.xml" ContentType="application/vnd.openxmlformats-officedocument.theme+xml"/>
  <Override PartName="/ppt/tags/tag9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0.xml" ContentType="application/vnd.openxmlformats-officedocument.presentationml.tags+xml"/>
  <Override PartName="/ppt/notesSlides/notesSlide3.xml" ContentType="application/vnd.openxmlformats-officedocument.presentationml.notesSlide+xml"/>
  <Override PartName="/ppt/tags/tag11.xml" ContentType="application/vnd.openxmlformats-officedocument.presentationml.tags+xml"/>
  <Override PartName="/ppt/notesSlides/notesSlide4.xml" ContentType="application/vnd.openxmlformats-officedocument.presentationml.notesSlide+xml"/>
  <Override PartName="/ppt/tags/tag12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13.xml" ContentType="application/vnd.openxmlformats-officedocument.presentationml.tag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tags/tag14.xml" ContentType="application/vnd.openxmlformats-officedocument.presentationml.tags+xml"/>
  <Override PartName="/ppt/notesSlides/notesSlide17.xml" ContentType="application/vnd.openxmlformats-officedocument.presentationml.notesSlide+xml"/>
  <Override PartName="/ppt/tags/tag15.xml" ContentType="application/vnd.openxmlformats-officedocument.presentationml.tags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tags/tag16.xml" ContentType="application/vnd.openxmlformats-officedocument.presentationml.tags+xml"/>
  <Override PartName="/ppt/notesSlides/notesSlide20.xml" ContentType="application/vnd.openxmlformats-officedocument.presentationml.notesSlide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7"/>
  </p:notesMasterIdLst>
  <p:sldIdLst>
    <p:sldId id="272" r:id="rId2"/>
    <p:sldId id="444" r:id="rId3"/>
    <p:sldId id="428" r:id="rId4"/>
    <p:sldId id="387" r:id="rId5"/>
    <p:sldId id="260" r:id="rId6"/>
    <p:sldId id="353" r:id="rId7"/>
    <p:sldId id="445" r:id="rId8"/>
    <p:sldId id="305" r:id="rId9"/>
    <p:sldId id="369" r:id="rId10"/>
    <p:sldId id="302" r:id="rId11"/>
    <p:sldId id="301" r:id="rId12"/>
    <p:sldId id="308" r:id="rId13"/>
    <p:sldId id="446" r:id="rId14"/>
    <p:sldId id="447" r:id="rId15"/>
    <p:sldId id="277" r:id="rId16"/>
    <p:sldId id="448" r:id="rId17"/>
    <p:sldId id="449" r:id="rId18"/>
    <p:sldId id="309" r:id="rId19"/>
    <p:sldId id="450" r:id="rId20"/>
    <p:sldId id="451" r:id="rId21"/>
    <p:sldId id="454" r:id="rId22"/>
    <p:sldId id="455" r:id="rId23"/>
    <p:sldId id="452" r:id="rId24"/>
    <p:sldId id="453" r:id="rId25"/>
    <p:sldId id="414" r:id="rId26"/>
    <p:sldId id="426" r:id="rId27"/>
    <p:sldId id="424" r:id="rId28"/>
    <p:sldId id="458" r:id="rId29"/>
    <p:sldId id="459" r:id="rId30"/>
    <p:sldId id="460" r:id="rId31"/>
    <p:sldId id="461" r:id="rId32"/>
    <p:sldId id="328" r:id="rId33"/>
    <p:sldId id="456" r:id="rId34"/>
    <p:sldId id="267" r:id="rId35"/>
    <p:sldId id="268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6588"/>
    <p:restoredTop sz="94662"/>
  </p:normalViewPr>
  <p:slideViewPr>
    <p:cSldViewPr snapToGrid="0" snapToObjects="1">
      <p:cViewPr varScale="1">
        <p:scale>
          <a:sx n="85" d="100"/>
          <a:sy n="85" d="100"/>
        </p:scale>
        <p:origin x="15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3" d="100"/>
          <a:sy n="83" d="100"/>
        </p:scale>
        <p:origin x="3680" y="2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76EE29-1A90-1146-96FE-FD5979F1AFC2}" type="datetimeFigureOut">
              <a:rPr lang="en-US" smtClean="0"/>
              <a:t>4/1/20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C35FC3-32BC-8944-9A93-91001972BA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7225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FFCFF5-268C-450A-90CA-A9303B69089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5418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FFCFF5-268C-450A-90CA-A9303B69089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1569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FFCFF5-268C-450A-90CA-A9303B69089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1953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FFCFF5-268C-450A-90CA-A9303B69089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580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FFCFF5-268C-450A-90CA-A9303B69089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9922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FFCFF5-268C-450A-90CA-A9303B69089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5006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FFCFF5-268C-450A-90CA-A9303B69089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0032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FFCFF5-268C-450A-90CA-A9303B69089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850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FFCFF5-268C-450A-90CA-A9303B69089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782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FFCFF5-268C-450A-90CA-A9303B69089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473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FFCFF5-268C-450A-90CA-A9303B69089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9677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FFCFF5-268C-450A-90CA-A9303B69089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43010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FFCFF5-268C-450A-90CA-A9303B69089F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3343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FFCFF5-268C-450A-90CA-A9303B69089F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0129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FFCFF5-268C-450A-90CA-A9303B69089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0187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FFCFF5-268C-450A-90CA-A9303B69089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39056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FFCFF5-268C-450A-90CA-A9303B69089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1974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FFCFF5-268C-450A-90CA-A9303B69089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0294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FFCFF5-268C-450A-90CA-A9303B69089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2711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FFCFF5-268C-450A-90CA-A9303B69089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6111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FFCFF5-268C-450A-90CA-A9303B69089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365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Relationship Id="rId4" Type="http://schemas.openxmlformats.org/officeDocument/2006/relationships/image" Target="../media/image2.png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36111-0DD0-A649-B175-0A587936DD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E68248-0D13-4E44-85BD-5DC725267D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E92126-B2ED-FD4E-998D-F1C3F7013C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8553D-62A4-B94A-B303-E17560B89933}" type="datetimeFigureOut">
              <a:rPr lang="en-US" smtClean="0"/>
              <a:t>4/1/20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4EC454-980A-1648-A618-DD632B091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5B79D3-ADA7-AF41-B539-FA750F146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83873-0113-8245-97F4-C750E410A2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0961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429A9-A6BA-A04E-B795-D3A7A9E344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1669CD-016E-E141-A822-51BA5DC70F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82BA74-34F8-A643-885D-AC8A1C56A6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8553D-62A4-B94A-B303-E17560B89933}" type="datetimeFigureOut">
              <a:rPr lang="en-US" smtClean="0"/>
              <a:t>4/1/20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0EFD8D-9A2F-864A-B70D-30533796EF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8FE312-791F-CB4F-B0A3-83FE86A6A4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83873-0113-8245-97F4-C750E410A2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5305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333493E-6CB0-F64F-A4C7-59050567E5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F30D027-B634-0E47-BDC7-6233A82438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C9491E-479F-D743-88BE-9AEA3E3951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8553D-62A4-B94A-B303-E17560B89933}" type="datetimeFigureOut">
              <a:rPr lang="en-US" smtClean="0"/>
              <a:t>4/1/20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830D22-C2D7-7149-AE7F-B1489024C3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E203F8-FCFA-E444-A660-57DFF2FC4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83873-0113-8245-97F4-C750E410A2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3707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1-Course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429"/>
          <a:stretch/>
        </p:blipFill>
        <p:spPr>
          <a:xfrm>
            <a:off x="43543" y="2514600"/>
            <a:ext cx="12192000" cy="4343400"/>
          </a:xfrm>
          <a:prstGeom prst="rect">
            <a:avLst/>
          </a:prstGeom>
        </p:spPr>
      </p:pic>
      <p:sp>
        <p:nvSpPr>
          <p:cNvPr id="14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616458" y="2209803"/>
            <a:ext cx="11046177" cy="74898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267" b="1" baseline="0">
                <a:solidFill>
                  <a:srgbClr val="0099CC"/>
                </a:solidFill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4" indent="0">
              <a:buNone/>
              <a:defRPr/>
            </a:lvl4pPr>
            <a:lvl5pPr marL="2438339" indent="0">
              <a:buNone/>
              <a:defRPr/>
            </a:lvl5pPr>
          </a:lstStyle>
          <a:p>
            <a:pPr lvl="0"/>
            <a:r>
              <a:rPr lang="en-US" dirty="0"/>
              <a:t>Course Title</a:t>
            </a:r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812805" y="3657600"/>
            <a:ext cx="10507873" cy="446088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400" baseline="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Sub Topic Title</a:t>
            </a: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192"/>
          <a:stretch/>
        </p:blipFill>
        <p:spPr>
          <a:xfrm>
            <a:off x="4286201" y="4038600"/>
            <a:ext cx="7891289" cy="2839093"/>
          </a:xfrm>
          <a:prstGeom prst="rect">
            <a:avLst/>
          </a:prstGeom>
        </p:spPr>
      </p:pic>
      <p:cxnSp>
        <p:nvCxnSpPr>
          <p:cNvPr id="24" name="Straight Connector 23"/>
          <p:cNvCxnSpPr/>
          <p:nvPr userDrawn="1"/>
        </p:nvCxnSpPr>
        <p:spPr>
          <a:xfrm>
            <a:off x="812805" y="3505200"/>
            <a:ext cx="10507873" cy="0"/>
          </a:xfrm>
          <a:prstGeom prst="line">
            <a:avLst/>
          </a:prstGeom>
          <a:ln w="6350" cmpd="sng">
            <a:gradFill flip="none" rotWithShape="1">
              <a:gsLst>
                <a:gs pos="0">
                  <a:srgbClr val="0099FF"/>
                </a:gs>
                <a:gs pos="100000">
                  <a:srgbClr val="008000"/>
                </a:gs>
              </a:gsLst>
              <a:lin ang="0" scaled="1"/>
              <a:tileRect/>
            </a:gradFill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50" name="Picture 2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4400" y="279401"/>
            <a:ext cx="3242733" cy="9101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081991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3_Terminal Objec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97785" y="330261"/>
            <a:ext cx="11186220" cy="607259"/>
          </a:xfrm>
          <a:prstGeom prst="rect">
            <a:avLst/>
          </a:prstGeom>
        </p:spPr>
        <p:txBody>
          <a:bodyPr/>
          <a:lstStyle>
            <a:lvl1pPr>
              <a:defRPr sz="2667" b="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Terminal Objective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508000" y="1137831"/>
            <a:ext cx="11176000" cy="46228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>
              <a:buNone/>
              <a:defRPr sz="3733" baseline="0">
                <a:solidFill>
                  <a:schemeClr val="bg2"/>
                </a:solidFill>
              </a:defRPr>
            </a:lvl1pPr>
            <a:lvl2pPr marL="304792" indent="-302676">
              <a:buClr>
                <a:schemeClr val="accent2"/>
              </a:buClr>
              <a:buFont typeface="Arial"/>
              <a:buChar char="•"/>
              <a:defRPr sz="3200">
                <a:solidFill>
                  <a:schemeClr val="bg2"/>
                </a:solidFill>
              </a:defRPr>
            </a:lvl2pPr>
            <a:lvl3pPr marL="383108" indent="-222245">
              <a:buClr>
                <a:schemeClr val="accent2"/>
              </a:buClr>
              <a:buFont typeface="Arial"/>
              <a:buChar char="•"/>
              <a:defRPr sz="2667">
                <a:solidFill>
                  <a:schemeClr val="bg2"/>
                </a:solidFill>
              </a:defRPr>
            </a:lvl3pPr>
            <a:lvl4pPr marL="524920" indent="-234945">
              <a:buClr>
                <a:schemeClr val="accent2"/>
              </a:buClr>
              <a:buFont typeface="Arial"/>
              <a:buChar char="•"/>
              <a:defRPr sz="2400">
                <a:solidFill>
                  <a:schemeClr val="bg2"/>
                </a:solidFill>
              </a:defRPr>
            </a:lvl4pPr>
            <a:lvl5pPr marL="683667" indent="-234945">
              <a:buClr>
                <a:schemeClr val="accent2"/>
              </a:buClr>
              <a:buFont typeface="Arial"/>
              <a:buChar char="•"/>
              <a:defRPr sz="24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602873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5_Key Top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97785" y="330261"/>
            <a:ext cx="11186220" cy="607259"/>
          </a:xfrm>
          <a:prstGeom prst="rect">
            <a:avLst/>
          </a:prstGeom>
        </p:spPr>
        <p:txBody>
          <a:bodyPr/>
          <a:lstStyle>
            <a:lvl1pPr>
              <a:defRPr sz="2667" b="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Key Topics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08000" y="1137831"/>
            <a:ext cx="11176000" cy="46228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>
              <a:buNone/>
              <a:defRPr sz="3733" baseline="0">
                <a:solidFill>
                  <a:schemeClr val="bg2"/>
                </a:solidFill>
              </a:defRPr>
            </a:lvl1pPr>
            <a:lvl2pPr marL="304792" indent="-302676">
              <a:buClr>
                <a:schemeClr val="accent2"/>
              </a:buClr>
              <a:buFont typeface="Arial"/>
              <a:buChar char="•"/>
              <a:defRPr sz="3200">
                <a:solidFill>
                  <a:schemeClr val="bg2"/>
                </a:solidFill>
              </a:defRPr>
            </a:lvl2pPr>
            <a:lvl3pPr marL="383108" indent="-222245">
              <a:buClr>
                <a:schemeClr val="accent2"/>
              </a:buClr>
              <a:buFont typeface="Arial"/>
              <a:buChar char="•"/>
              <a:defRPr sz="2667">
                <a:solidFill>
                  <a:schemeClr val="bg2"/>
                </a:solidFill>
              </a:defRPr>
            </a:lvl3pPr>
            <a:lvl4pPr marL="524920" indent="-234945">
              <a:buClr>
                <a:schemeClr val="accent2"/>
              </a:buClr>
              <a:buFont typeface="Arial"/>
              <a:buChar char="•"/>
              <a:defRPr sz="2400">
                <a:solidFill>
                  <a:schemeClr val="bg2"/>
                </a:solidFill>
              </a:defRPr>
            </a:lvl4pPr>
            <a:lvl5pPr marL="683667" indent="-234945">
              <a:buClr>
                <a:schemeClr val="accent2"/>
              </a:buClr>
              <a:buFont typeface="Arial"/>
              <a:buChar char="•"/>
              <a:defRPr sz="2400">
                <a:solidFill>
                  <a:schemeClr val="bg2"/>
                </a:solidFill>
              </a:defRPr>
            </a:lvl5pPr>
          </a:lstStyle>
          <a:p>
            <a:pPr lvl="0"/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697066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1-Modul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traight Connector 23"/>
          <p:cNvCxnSpPr/>
          <p:nvPr userDrawn="1"/>
        </p:nvCxnSpPr>
        <p:spPr>
          <a:xfrm>
            <a:off x="0" y="3124200"/>
            <a:ext cx="12177485" cy="0"/>
          </a:xfrm>
          <a:prstGeom prst="line">
            <a:avLst/>
          </a:prstGeom>
          <a:ln w="1301750" cmpd="sng">
            <a:gradFill flip="none" rotWithShape="1">
              <a:gsLst>
                <a:gs pos="0">
                  <a:srgbClr val="0099FF"/>
                </a:gs>
                <a:gs pos="100000">
                  <a:srgbClr val="008000"/>
                </a:gs>
              </a:gsLst>
              <a:lin ang="0" scaled="1"/>
              <a:tileRect/>
            </a:gradFill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0" y="2819403"/>
            <a:ext cx="12177485" cy="74898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267" b="1" baseline="0">
                <a:solidFill>
                  <a:schemeClr val="tx2"/>
                </a:solidFill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4" indent="0">
              <a:buNone/>
              <a:defRPr/>
            </a:lvl4pPr>
            <a:lvl5pPr marL="2438339" indent="0">
              <a:buNone/>
              <a:defRPr/>
            </a:lvl5pPr>
          </a:lstStyle>
          <a:p>
            <a:pPr lvl="0"/>
            <a:r>
              <a:rPr lang="en-US" dirty="0"/>
              <a:t>Module Title</a:t>
            </a: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429"/>
          <a:stretch/>
        </p:blipFill>
        <p:spPr>
          <a:xfrm>
            <a:off x="-3208421" y="1371600"/>
            <a:ext cx="15400421" cy="548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327995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4_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429"/>
          <a:stretch/>
        </p:blipFill>
        <p:spPr>
          <a:xfrm>
            <a:off x="0" y="2518348"/>
            <a:ext cx="12192000" cy="4343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17605" y="800325"/>
            <a:ext cx="4821529" cy="6072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5333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Thank you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192"/>
          <a:stretch/>
        </p:blipFill>
        <p:spPr>
          <a:xfrm>
            <a:off x="4286201" y="4018908"/>
            <a:ext cx="7891289" cy="2839093"/>
          </a:xfrm>
          <a:prstGeom prst="rect">
            <a:avLst/>
          </a:prstGeom>
        </p:spPr>
      </p:pic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118199" y="1598705"/>
            <a:ext cx="4845051" cy="1924051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>
              <a:buNone/>
              <a:defRPr sz="3200">
                <a:solidFill>
                  <a:schemeClr val="bg2"/>
                </a:solidFill>
              </a:defRPr>
            </a:lvl1pPr>
            <a:lvl2pPr marL="609585" indent="0">
              <a:buNone/>
              <a:defRPr>
                <a:solidFill>
                  <a:srgbClr val="141414"/>
                </a:solidFill>
              </a:defRPr>
            </a:lvl2pPr>
            <a:lvl3pPr marL="1219170" indent="0">
              <a:buNone/>
              <a:defRPr>
                <a:solidFill>
                  <a:srgbClr val="141414"/>
                </a:solidFill>
              </a:defRPr>
            </a:lvl3pPr>
            <a:lvl4pPr marL="1828754" indent="0">
              <a:buNone/>
              <a:defRPr>
                <a:solidFill>
                  <a:srgbClr val="141414"/>
                </a:solidFill>
              </a:defRPr>
            </a:lvl4pPr>
            <a:lvl5pPr marL="2438339" indent="0">
              <a:buNone/>
              <a:defRPr>
                <a:solidFill>
                  <a:srgbClr val="141414"/>
                </a:solidFill>
              </a:defRPr>
            </a:lvl5pPr>
          </a:lstStyle>
          <a:p>
            <a:pPr lvl="0"/>
            <a:r>
              <a:rPr lang="en-US" dirty="0"/>
              <a:t>Name</a:t>
            </a:r>
          </a:p>
          <a:p>
            <a:pPr lvl="0"/>
            <a:r>
              <a:rPr lang="en-US" dirty="0"/>
              <a:t>ID</a:t>
            </a:r>
            <a:br>
              <a:rPr lang="en-US" dirty="0"/>
            </a:br>
            <a:r>
              <a:rPr lang="en-US" dirty="0"/>
              <a:t>Email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46380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4_Recap or Review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97785" y="330261"/>
            <a:ext cx="11186220" cy="607259"/>
          </a:xfrm>
          <a:prstGeom prst="rect">
            <a:avLst/>
          </a:prstGeom>
        </p:spPr>
        <p:txBody>
          <a:bodyPr/>
          <a:lstStyle>
            <a:lvl1pPr>
              <a:defRPr sz="2667" b="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Recap or Review – use any color slide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08000" y="1137831"/>
            <a:ext cx="11176000" cy="46228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>
              <a:buNone/>
              <a:defRPr sz="3733">
                <a:solidFill>
                  <a:schemeClr val="bg2"/>
                </a:solidFill>
              </a:defRPr>
            </a:lvl1pPr>
            <a:lvl2pPr marL="304792" indent="-302676">
              <a:buClr>
                <a:schemeClr val="bg1"/>
              </a:buClr>
              <a:buFont typeface="Arial"/>
              <a:buChar char="•"/>
              <a:defRPr sz="3200">
                <a:solidFill>
                  <a:schemeClr val="bg2"/>
                </a:solidFill>
              </a:defRPr>
            </a:lvl2pPr>
            <a:lvl3pPr marL="383108" indent="-222245">
              <a:buClr>
                <a:schemeClr val="bg1"/>
              </a:buClr>
              <a:buFont typeface="Arial"/>
              <a:buChar char="•"/>
              <a:defRPr sz="2667">
                <a:solidFill>
                  <a:schemeClr val="bg2"/>
                </a:solidFill>
              </a:defRPr>
            </a:lvl3pPr>
            <a:lvl4pPr marL="524920" indent="-234945">
              <a:buClr>
                <a:schemeClr val="bg1"/>
              </a:buClr>
              <a:buFont typeface="Arial"/>
              <a:buChar char="•"/>
              <a:defRPr sz="2400">
                <a:solidFill>
                  <a:schemeClr val="bg2"/>
                </a:solidFill>
              </a:defRPr>
            </a:lvl4pPr>
            <a:lvl5pPr marL="683667" indent="-234945">
              <a:buClr>
                <a:schemeClr val="bg1"/>
              </a:buClr>
              <a:buFont typeface="Arial"/>
              <a:buChar char="•"/>
              <a:defRPr sz="24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6616383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3_Ask Questions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97785" y="330261"/>
            <a:ext cx="11186220" cy="607259"/>
          </a:xfrm>
          <a:prstGeom prst="rect">
            <a:avLst/>
          </a:prstGeom>
        </p:spPr>
        <p:txBody>
          <a:bodyPr/>
          <a:lstStyle>
            <a:lvl1pPr>
              <a:defRPr sz="2667" b="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Ask learner-centered questions - any color slide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08000" y="1137831"/>
            <a:ext cx="11176000" cy="46228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>
              <a:buNone/>
              <a:defRPr sz="3733">
                <a:solidFill>
                  <a:schemeClr val="bg2"/>
                </a:solidFill>
              </a:defRPr>
            </a:lvl1pPr>
            <a:lvl2pPr marL="304792" indent="-302676">
              <a:buClr>
                <a:schemeClr val="bg1"/>
              </a:buClr>
              <a:buFont typeface="Arial"/>
              <a:buChar char="•"/>
              <a:defRPr sz="3200">
                <a:solidFill>
                  <a:schemeClr val="bg2"/>
                </a:solidFill>
              </a:defRPr>
            </a:lvl2pPr>
            <a:lvl3pPr marL="383108" indent="-222245">
              <a:buClr>
                <a:schemeClr val="bg1"/>
              </a:buClr>
              <a:buFont typeface="Arial"/>
              <a:buChar char="•"/>
              <a:defRPr sz="2667">
                <a:solidFill>
                  <a:schemeClr val="bg2"/>
                </a:solidFill>
              </a:defRPr>
            </a:lvl3pPr>
            <a:lvl4pPr marL="524920" indent="-234945">
              <a:buClr>
                <a:schemeClr val="bg1"/>
              </a:buClr>
              <a:buFont typeface="Arial"/>
              <a:buChar char="•"/>
              <a:defRPr sz="2400">
                <a:solidFill>
                  <a:schemeClr val="bg2"/>
                </a:solidFill>
              </a:defRPr>
            </a:lvl4pPr>
            <a:lvl5pPr marL="683667" indent="-234945">
              <a:buClr>
                <a:schemeClr val="bg1"/>
              </a:buClr>
              <a:buFont typeface="Arial"/>
              <a:buChar char="•"/>
              <a:defRPr sz="24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0334051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2_Black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97785" y="330261"/>
            <a:ext cx="11186220" cy="607259"/>
          </a:xfrm>
          <a:prstGeom prst="rect">
            <a:avLst/>
          </a:prstGeom>
        </p:spPr>
        <p:txBody>
          <a:bodyPr/>
          <a:lstStyle>
            <a:lvl1pPr>
              <a:defRPr sz="2667" b="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 – Black Background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08000" y="1137831"/>
            <a:ext cx="11176000" cy="46228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>
              <a:buNone/>
              <a:defRPr sz="3733">
                <a:solidFill>
                  <a:schemeClr val="bg2"/>
                </a:solidFill>
              </a:defRPr>
            </a:lvl1pPr>
            <a:lvl2pPr marL="304792" indent="-302676">
              <a:buClr>
                <a:schemeClr val="bg1"/>
              </a:buClr>
              <a:buFont typeface="Arial"/>
              <a:buChar char="•"/>
              <a:defRPr sz="3200">
                <a:solidFill>
                  <a:schemeClr val="bg2"/>
                </a:solidFill>
              </a:defRPr>
            </a:lvl2pPr>
            <a:lvl3pPr marL="383108" indent="-222245">
              <a:buClr>
                <a:schemeClr val="bg1"/>
              </a:buClr>
              <a:buFont typeface="Arial"/>
              <a:buChar char="•"/>
              <a:defRPr sz="2667">
                <a:solidFill>
                  <a:schemeClr val="bg2"/>
                </a:solidFill>
              </a:defRPr>
            </a:lvl3pPr>
            <a:lvl4pPr marL="524920" indent="-234945">
              <a:buClr>
                <a:schemeClr val="bg1"/>
              </a:buClr>
              <a:buFont typeface="Arial"/>
              <a:buChar char="•"/>
              <a:defRPr sz="2400">
                <a:solidFill>
                  <a:schemeClr val="bg2"/>
                </a:solidFill>
              </a:defRPr>
            </a:lvl4pPr>
            <a:lvl5pPr marL="683667" indent="-234945">
              <a:buClr>
                <a:schemeClr val="bg1"/>
              </a:buClr>
              <a:buFont typeface="Arial"/>
              <a:buChar char="•"/>
              <a:defRPr sz="24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567795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638740-2DAE-3842-AE5E-80D205F8C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04E6E6-160D-E141-AE83-BFC44DE0EF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793AE2-6743-774B-8FD0-41F4C5F781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8553D-62A4-B94A-B303-E17560B89933}" type="datetimeFigureOut">
              <a:rPr lang="en-US" smtClean="0"/>
              <a:t>4/1/20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36C6D5-CDEC-A444-9C78-2C1E39F5F2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21C456-44A2-804C-9CFA-002CA30EE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83873-0113-8245-97F4-C750E410A2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1824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B57A42-0E98-4744-B505-D36A8595B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141ABC-EB2A-6443-A7D9-6FDC190B2D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AA7416-A84B-004F-8026-B5B803A761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8553D-62A4-B94A-B303-E17560B89933}" type="datetimeFigureOut">
              <a:rPr lang="en-US" smtClean="0"/>
              <a:t>4/1/20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0F29F3-1CB2-D141-8923-2DF23CF47B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79F08A-E327-B740-97F2-E53D0EA66F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83873-0113-8245-97F4-C750E410A2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8873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9725C3-CB18-9444-8F80-F9D337075D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2AE70E-53F3-594F-B1F2-4BC4520A42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AB3D51-9C37-7645-9179-1AE520884B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A70EB2-5E2E-B841-BA5F-1FEEB29205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8553D-62A4-B94A-B303-E17560B89933}" type="datetimeFigureOut">
              <a:rPr lang="en-US" smtClean="0"/>
              <a:t>4/1/20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AF9F1A-0B8F-B147-B3EC-FB4190325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5501A1-1877-7F4E-A69C-6304DCF976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83873-0113-8245-97F4-C750E410A2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7663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E3696E-4C73-7A45-8730-8D56FA81D8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FB89E6-7813-E048-BCD1-DD3F4C1249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E71681-F5E9-964F-A75A-E426753F1B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E31653F-E1BA-B449-B388-94BA9BE1F77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7AFF708-AB38-9145-BFD9-729E2BD258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040543E-C0B6-9640-BB96-4D138C5735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8553D-62A4-B94A-B303-E17560B89933}" type="datetimeFigureOut">
              <a:rPr lang="en-US" smtClean="0"/>
              <a:t>4/1/20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3FEBDD-87AA-614C-9BE6-7E54327DDC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2F10865-C8B0-BF4F-86E2-F2D07E4E2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83873-0113-8245-97F4-C750E410A2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7902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E52AC-EF0A-AF49-AFEB-56FBD7358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C25D637-B7EA-E742-8F8C-E384222698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8553D-62A4-B94A-B303-E17560B89933}" type="datetimeFigureOut">
              <a:rPr lang="en-US" smtClean="0"/>
              <a:t>4/1/20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F42F44-EEE1-224D-B64F-F43E69F470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2D4186-8553-C244-88AC-3B22C33D2C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83873-0113-8245-97F4-C750E410A2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9511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55A2EE5-6E02-E04F-9D90-955CCC31FF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8553D-62A4-B94A-B303-E17560B89933}" type="datetimeFigureOut">
              <a:rPr lang="en-US" smtClean="0"/>
              <a:t>4/1/20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76EB2F4-2501-3C42-A695-649CC5903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D7B189-DF98-614A-A25F-D7E4552F6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83873-0113-8245-97F4-C750E410A2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239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3C4F74-19E6-C14D-B8BB-BC1E2C0FBA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BFAB5F-F801-594C-AC97-FF5F2BE3E9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9E1DF5-74B8-B44E-803C-90B666332B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EBD4CD-5708-2E4A-BDD3-70C632733E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8553D-62A4-B94A-B303-E17560B89933}" type="datetimeFigureOut">
              <a:rPr lang="en-US" smtClean="0"/>
              <a:t>4/1/20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F9788B-BBD0-504F-AC6E-34718FAB87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6EF3E8-9560-ED4F-BCBC-7FF0B644E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83873-0113-8245-97F4-C750E410A2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4421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62CDB8-1781-DA4C-878D-9775EFC7CF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325EBC6-D084-594E-9400-18F06EF59B8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89DC4C-2571-0D44-B7AC-5DB2C91B47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65E2B1-1172-634E-84BE-4F79AD5DA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8553D-62A4-B94A-B303-E17560B89933}" type="datetimeFigureOut">
              <a:rPr lang="en-US" smtClean="0"/>
              <a:t>4/1/20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4FDFE7-2750-7049-A654-5A61E02252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DFCEC6-0755-D646-B9A4-9AE2C8FCD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83873-0113-8245-97F4-C750E410A2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2141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D2C3F"/>
            </a:gs>
            <a:gs pos="100000">
              <a:srgbClr val="0A0D16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6F3440B-5A16-A540-A73B-E2843F6F8D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E3492B-B937-5544-B7BE-F549DEEE0B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497543-4697-1848-B9DB-4347805E70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C8553D-62A4-B94A-B303-E17560B89933}" type="datetimeFigureOut">
              <a:rPr lang="en-US" smtClean="0"/>
              <a:t>4/1/20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4E7059-0CB6-4C4B-A8AB-AC448C5FF4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4590A7-E062-1742-85F0-5B0DC06F75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D83873-0113-8245-97F4-C750E410A2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5460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7" r:id="rId15"/>
    <p:sldLayoutId id="2147483669" r:id="rId16"/>
    <p:sldLayoutId id="2147483670" r:id="rId17"/>
    <p:sldLayoutId id="2147483671" r:id="rId18"/>
    <p:sldLayoutId id="2147483672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9.xml"/><Relationship Id="rId4" Type="http://schemas.openxmlformats.org/officeDocument/2006/relationships/hyperlink" Target="https://www.tutorialspoint.com/graphql/graphql_architecture.htm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utorialspoint.com/graphql/graphql_architecture.htm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7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hyperlink" Target="https://movies-graphql.cfapps.io/q?query=" TargetMode="External"/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1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1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7.xml"/><Relationship Id="rId1" Type="http://schemas.openxmlformats.org/officeDocument/2006/relationships/tags" Target="../tags/tag1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tags" Target="../tags/tag1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16.xml"/><Relationship Id="rId1" Type="http://schemas.openxmlformats.org/officeDocument/2006/relationships/tags" Target="../tags/tag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Relationship Id="rId4" Type="http://schemas.openxmlformats.org/officeDocument/2006/relationships/hyperlink" Target="https://www.tutorialspoint.com/graphql/graphql_architecture.htm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>
          <a:xfrm>
            <a:off x="616458" y="2209803"/>
            <a:ext cx="11046177" cy="748988"/>
          </a:xfrm>
        </p:spPr>
        <p:txBody>
          <a:bodyPr/>
          <a:lstStyle/>
          <a:p>
            <a:r>
              <a:rPr lang="en-US" dirty="0" err="1"/>
              <a:t>GraphQL</a:t>
            </a:r>
            <a:r>
              <a:rPr lang="en-US" dirty="0"/>
              <a:t> and React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914401" y="4038600"/>
            <a:ext cx="3860796" cy="2108200"/>
          </a:xfrm>
        </p:spPr>
        <p:txBody>
          <a:bodyPr>
            <a:normAutofit/>
          </a:bodyPr>
          <a:lstStyle/>
          <a:p>
            <a:pPr algn="l"/>
            <a:r>
              <a:rPr lang="en-US" sz="1867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Jason Monroe - 688776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449232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B22AD07-DC07-0C4A-B824-91700EDDBD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1026" y="1666306"/>
            <a:ext cx="7272197" cy="3539136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6D55941B-251C-CC44-A9BB-5203B01D34C7}"/>
              </a:ext>
            </a:extLst>
          </p:cNvPr>
          <p:cNvSpPr txBox="1">
            <a:spLocks/>
          </p:cNvSpPr>
          <p:nvPr/>
        </p:nvSpPr>
        <p:spPr>
          <a:xfrm>
            <a:off x="333375" y="365125"/>
            <a:ext cx="10515600" cy="1163632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000" b="1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267" dirty="0" err="1"/>
              <a:t>GraphQL</a:t>
            </a:r>
            <a:r>
              <a:rPr lang="en-US" sz="4267" dirty="0"/>
              <a:t> Architectures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1A66AB-BE22-A74D-B076-3A9EB829BA50}"/>
              </a:ext>
            </a:extLst>
          </p:cNvPr>
          <p:cNvSpPr txBox="1"/>
          <p:nvPr/>
        </p:nvSpPr>
        <p:spPr>
          <a:xfrm>
            <a:off x="5591175" y="5471411"/>
            <a:ext cx="1948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Integrated systems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381B84B-F9D1-9C47-B74D-9BC0A39E0CD3}"/>
              </a:ext>
            </a:extLst>
          </p:cNvPr>
          <p:cNvSpPr/>
          <p:nvPr/>
        </p:nvSpPr>
        <p:spPr>
          <a:xfrm>
            <a:off x="2826811" y="6221998"/>
            <a:ext cx="647135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https://www.tutorialspoint.com/graphql/graphql_architecture.htm</a:t>
            </a:r>
            <a:endParaRPr 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02307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B2DB0A5-32C1-3044-852F-79465DF014E7}"/>
              </a:ext>
            </a:extLst>
          </p:cNvPr>
          <p:cNvSpPr/>
          <p:nvPr/>
        </p:nvSpPr>
        <p:spPr>
          <a:xfrm>
            <a:off x="2826811" y="6221998"/>
            <a:ext cx="647135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https://www.tutorialspoint.com/graphql/graphql_architecture.htm</a:t>
            </a:r>
            <a:endParaRPr lang="en-US" dirty="0">
              <a:solidFill>
                <a:schemeClr val="accent2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C3AB84E-5863-4D42-81C8-9F689E0ACB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7400" y="1735279"/>
            <a:ext cx="6810172" cy="331428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7786CFB-C607-5344-9782-44B64776401F}"/>
              </a:ext>
            </a:extLst>
          </p:cNvPr>
          <p:cNvSpPr txBox="1"/>
          <p:nvPr/>
        </p:nvSpPr>
        <p:spPr>
          <a:xfrm>
            <a:off x="5657568" y="5317264"/>
            <a:ext cx="809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Hybrid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72E1877-E681-6F48-A69F-D2F17559341F}"/>
              </a:ext>
            </a:extLst>
          </p:cNvPr>
          <p:cNvSpPr txBox="1">
            <a:spLocks/>
          </p:cNvSpPr>
          <p:nvPr/>
        </p:nvSpPr>
        <p:spPr>
          <a:xfrm>
            <a:off x="333375" y="365125"/>
            <a:ext cx="10515600" cy="1163632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000" b="1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267" dirty="0" err="1"/>
              <a:t>GraphQL</a:t>
            </a:r>
            <a:r>
              <a:rPr lang="en-US" sz="4267" dirty="0"/>
              <a:t> Architectures</a:t>
            </a:r>
          </a:p>
        </p:txBody>
      </p:sp>
    </p:spTree>
    <p:extLst>
      <p:ext uri="{BB962C8B-B14F-4D97-AF65-F5344CB8AC3E}">
        <p14:creationId xmlns:p14="http://schemas.microsoft.com/office/powerpoint/2010/main" val="21244060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10638" y="224877"/>
            <a:ext cx="10515600" cy="1008905"/>
          </a:xfrm>
        </p:spPr>
        <p:txBody>
          <a:bodyPr/>
          <a:lstStyle/>
          <a:p>
            <a:r>
              <a:rPr lang="en-US" sz="4267" dirty="0"/>
              <a:t>Schema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22944EB-51FF-B045-9DDF-9878B2C60F42}"/>
              </a:ext>
            </a:extLst>
          </p:cNvPr>
          <p:cNvSpPr txBox="1">
            <a:spLocks/>
          </p:cNvSpPr>
          <p:nvPr/>
        </p:nvSpPr>
        <p:spPr>
          <a:xfrm>
            <a:off x="460048" y="1056223"/>
            <a:ext cx="6990063" cy="1087370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buFont typeface="Wingdings" pitchFamily="2" charset="2"/>
              <a:buChar char="Ø"/>
            </a:pPr>
            <a:r>
              <a:rPr lang="en-US" sz="2000" dirty="0" err="1">
                <a:solidFill>
                  <a:srgbClr val="C4E3B0"/>
                </a:solidFill>
              </a:rPr>
              <a:t>Schema.js</a:t>
            </a:r>
            <a:r>
              <a:rPr lang="en-US" sz="2000" dirty="0">
                <a:solidFill>
                  <a:srgbClr val="C4E3B0"/>
                </a:solidFill>
              </a:rPr>
              <a:t> file in </a:t>
            </a:r>
            <a:r>
              <a:rPr lang="en-US" sz="2000" dirty="0" err="1">
                <a:solidFill>
                  <a:srgbClr val="C4E3B0"/>
                </a:solidFill>
              </a:rPr>
              <a:t>GraphQL</a:t>
            </a:r>
            <a:r>
              <a:rPr lang="en-US" sz="2000" dirty="0">
                <a:solidFill>
                  <a:srgbClr val="C4E3B0"/>
                </a:solidFill>
              </a:rPr>
              <a:t> server determines strongly typed data models and the supported queries</a:t>
            </a:r>
          </a:p>
          <a:p>
            <a:pPr>
              <a:lnSpc>
                <a:spcPct val="120000"/>
              </a:lnSpc>
              <a:buFont typeface="Wingdings" pitchFamily="2" charset="2"/>
              <a:buChar char="Ø"/>
            </a:pPr>
            <a:endParaRPr lang="en-US" sz="2000" dirty="0">
              <a:solidFill>
                <a:srgbClr val="C4E3B0"/>
              </a:solidFill>
            </a:endParaRPr>
          </a:p>
          <a:p>
            <a:pPr>
              <a:lnSpc>
                <a:spcPct val="120000"/>
              </a:lnSpc>
              <a:buFont typeface="Wingdings" pitchFamily="2" charset="2"/>
              <a:buChar char="Ø"/>
            </a:pPr>
            <a:endParaRPr lang="en-US" sz="2000" dirty="0">
              <a:solidFill>
                <a:srgbClr val="C4E3B0"/>
              </a:solidFill>
            </a:endParaRPr>
          </a:p>
          <a:p>
            <a:pPr>
              <a:buFont typeface="Wingdings" pitchFamily="2" charset="2"/>
              <a:buChar char="Ø"/>
            </a:pPr>
            <a:endParaRPr lang="en-US" altLang="en-US" sz="2000" dirty="0"/>
          </a:p>
          <a:p>
            <a:pPr>
              <a:buFont typeface="Wingdings" pitchFamily="2" charset="2"/>
              <a:buChar char="Ø"/>
            </a:pPr>
            <a:endParaRPr lang="en-US" sz="20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26FCA16-6179-8442-92C8-CA57CDDFED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6166" y="0"/>
            <a:ext cx="42458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289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10638" y="224877"/>
            <a:ext cx="10515600" cy="1008905"/>
          </a:xfrm>
        </p:spPr>
        <p:txBody>
          <a:bodyPr/>
          <a:lstStyle/>
          <a:p>
            <a:r>
              <a:rPr lang="en-US" sz="4267" dirty="0"/>
              <a:t>Schema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22944EB-51FF-B045-9DDF-9878B2C60F42}"/>
              </a:ext>
            </a:extLst>
          </p:cNvPr>
          <p:cNvSpPr txBox="1">
            <a:spLocks/>
          </p:cNvSpPr>
          <p:nvPr/>
        </p:nvSpPr>
        <p:spPr>
          <a:xfrm>
            <a:off x="460048" y="1056222"/>
            <a:ext cx="5101303" cy="3695660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000" dirty="0">
                <a:solidFill>
                  <a:srgbClr val="C4E3B0"/>
                </a:solidFill>
              </a:rPr>
              <a:t>Two queries are defined here</a:t>
            </a:r>
          </a:p>
          <a:p>
            <a:pPr>
              <a:lnSpc>
                <a:spcPct val="120000"/>
              </a:lnSpc>
              <a:buFont typeface="Wingdings" pitchFamily="2" charset="2"/>
              <a:buChar char="Ø"/>
            </a:pPr>
            <a:r>
              <a:rPr lang="en-US" sz="2000" dirty="0">
                <a:solidFill>
                  <a:srgbClr val="C4E3B0"/>
                </a:solidFill>
              </a:rPr>
              <a:t>”movies” which returns all movies</a:t>
            </a:r>
          </a:p>
          <a:p>
            <a:pPr>
              <a:lnSpc>
                <a:spcPct val="120000"/>
              </a:lnSpc>
              <a:buFont typeface="Wingdings" pitchFamily="2" charset="2"/>
              <a:buChar char="Ø"/>
            </a:pPr>
            <a:r>
              <a:rPr lang="en-US" sz="2000" dirty="0">
                <a:solidFill>
                  <a:srgbClr val="C4E3B0"/>
                </a:solidFill>
              </a:rPr>
              <a:t>“movie” which accepts an index argument and returns the movie with the corresponding index.</a:t>
            </a:r>
          </a:p>
          <a:p>
            <a:pPr>
              <a:lnSpc>
                <a:spcPct val="120000"/>
              </a:lnSpc>
              <a:buFont typeface="Wingdings" pitchFamily="2" charset="2"/>
              <a:buChar char="Ø"/>
            </a:pPr>
            <a:endParaRPr lang="en-US" sz="2000" dirty="0">
              <a:solidFill>
                <a:srgbClr val="C4E3B0"/>
              </a:solidFill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sz="2000" dirty="0">
                <a:solidFill>
                  <a:srgbClr val="C4E3B0"/>
                </a:solidFill>
              </a:rPr>
              <a:t>Every query starts with a property that indicates its name, what type of data it returns, optional arguments , a resolve property that defines a resolver function</a:t>
            </a:r>
          </a:p>
          <a:p>
            <a:pPr>
              <a:lnSpc>
                <a:spcPct val="120000"/>
              </a:lnSpc>
              <a:buFont typeface="Wingdings" pitchFamily="2" charset="2"/>
              <a:buChar char="Ø"/>
            </a:pPr>
            <a:endParaRPr lang="en-US" sz="2000" dirty="0">
              <a:solidFill>
                <a:srgbClr val="C4E3B0"/>
              </a:solidFill>
            </a:endParaRPr>
          </a:p>
          <a:p>
            <a:pPr>
              <a:buFont typeface="Wingdings" pitchFamily="2" charset="2"/>
              <a:buChar char="Ø"/>
            </a:pPr>
            <a:endParaRPr lang="en-US" altLang="en-US" sz="2000" dirty="0"/>
          </a:p>
          <a:p>
            <a:pPr>
              <a:buFont typeface="Wingdings" pitchFamily="2" charset="2"/>
              <a:buChar char="Ø"/>
            </a:pPr>
            <a:endParaRPr lang="en-US" sz="20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F4DF23A-5E0A-884D-94DB-A07FAA0C54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2300" y="729329"/>
            <a:ext cx="6489700" cy="561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852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>
          <a:xfrm>
            <a:off x="31448" y="2717800"/>
            <a:ext cx="12177485" cy="748988"/>
          </a:xfrm>
        </p:spPr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GraphQL</a:t>
            </a:r>
            <a:r>
              <a:rPr lang="en-US" dirty="0">
                <a:solidFill>
                  <a:schemeClr val="bg1"/>
                </a:solidFill>
              </a:rPr>
              <a:t> Queries</a:t>
            </a:r>
            <a:endParaRPr lang="en-US" sz="2133" dirty="0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486912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EEE3EA5-4F7B-3A46-A2F3-FF2140409B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8253" y="1664241"/>
            <a:ext cx="3255724" cy="3104734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3753246" y="94375"/>
            <a:ext cx="4842476" cy="657838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000" b="1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267" dirty="0"/>
              <a:t>Querying Server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60049" y="1056222"/>
            <a:ext cx="5979662" cy="432077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800" dirty="0" err="1">
                <a:solidFill>
                  <a:srgbClr val="C4E3B0"/>
                </a:solidFill>
              </a:rPr>
              <a:t>GraphQL</a:t>
            </a:r>
            <a:r>
              <a:rPr lang="en-US" sz="2800" dirty="0">
                <a:solidFill>
                  <a:srgbClr val="C4E3B0"/>
                </a:solidFill>
              </a:rPr>
              <a:t> Query is sent as a JSON-</a:t>
            </a:r>
            <a:r>
              <a:rPr lang="en-US" sz="2800" dirty="0" err="1">
                <a:solidFill>
                  <a:srgbClr val="C4E3B0"/>
                </a:solidFill>
              </a:rPr>
              <a:t>esque</a:t>
            </a:r>
            <a:r>
              <a:rPr lang="en-US" sz="2800" dirty="0">
                <a:solidFill>
                  <a:srgbClr val="C4E3B0"/>
                </a:solidFill>
              </a:rPr>
              <a:t> syntax with the query name in front of { } which contain the desired fields</a:t>
            </a:r>
          </a:p>
          <a:p>
            <a:pPr>
              <a:lnSpc>
                <a:spcPct val="120000"/>
              </a:lnSpc>
              <a:buFont typeface="Wingdings" pitchFamily="2" charset="2"/>
              <a:buChar char="Ø"/>
            </a:pPr>
            <a:endParaRPr lang="en-US" sz="7466" dirty="0">
              <a:solidFill>
                <a:srgbClr val="C4E3B0"/>
              </a:solidFill>
            </a:endParaRPr>
          </a:p>
          <a:p>
            <a:pPr>
              <a:buFont typeface="Wingdings" pitchFamily="2" charset="2"/>
              <a:buChar char="Ø"/>
            </a:pPr>
            <a:endParaRPr lang="en-US" sz="4267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CF2BAB4-4FEC-454C-BEB5-0AF2149673E9}"/>
              </a:ext>
            </a:extLst>
          </p:cNvPr>
          <p:cNvCxnSpPr>
            <a:cxnSpLocks/>
          </p:cNvCxnSpPr>
          <p:nvPr/>
        </p:nvCxnSpPr>
        <p:spPr>
          <a:xfrm flipH="1" flipV="1">
            <a:off x="9248931" y="3807502"/>
            <a:ext cx="439820" cy="1075783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4D8C9D2-D613-B945-8C3A-4C0AF1B8B5D4}"/>
              </a:ext>
            </a:extLst>
          </p:cNvPr>
          <p:cNvSpPr txBox="1"/>
          <p:nvPr/>
        </p:nvSpPr>
        <p:spPr>
          <a:xfrm>
            <a:off x="9461643" y="4947312"/>
            <a:ext cx="1676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Fields to return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E81C508-4C04-C745-8627-5393A88C87F6}"/>
              </a:ext>
            </a:extLst>
          </p:cNvPr>
          <p:cNvCxnSpPr>
            <a:cxnSpLocks/>
          </p:cNvCxnSpPr>
          <p:nvPr/>
        </p:nvCxnSpPr>
        <p:spPr>
          <a:xfrm flipH="1">
            <a:off x="8381714" y="1056222"/>
            <a:ext cx="428016" cy="1027411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3AB7E5F-F5BC-2740-B3A3-05084EBC4239}"/>
              </a:ext>
            </a:extLst>
          </p:cNvPr>
          <p:cNvSpPr txBox="1"/>
          <p:nvPr/>
        </p:nvSpPr>
        <p:spPr>
          <a:xfrm>
            <a:off x="8809730" y="662731"/>
            <a:ext cx="30254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Query name that matches query in </a:t>
            </a:r>
            <a:r>
              <a:rPr lang="en-US" dirty="0" err="1">
                <a:solidFill>
                  <a:schemeClr val="bg1"/>
                </a:solidFill>
              </a:rPr>
              <a:t>Schema.js</a:t>
            </a:r>
            <a:r>
              <a:rPr lang="en-US" dirty="0">
                <a:solidFill>
                  <a:schemeClr val="bg1"/>
                </a:solidFill>
              </a:rPr>
              <a:t> on server</a:t>
            </a:r>
          </a:p>
        </p:txBody>
      </p:sp>
    </p:spTree>
    <p:extLst>
      <p:ext uri="{BB962C8B-B14F-4D97-AF65-F5344CB8AC3E}">
        <p14:creationId xmlns:p14="http://schemas.microsoft.com/office/powerpoint/2010/main" val="3893808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FDF0336-E61C-634F-8370-069DA31E44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3144" y="1988285"/>
            <a:ext cx="4544549" cy="2959027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3753246" y="94375"/>
            <a:ext cx="4842476" cy="657838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000" b="1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267" dirty="0"/>
              <a:t>Querying Server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60049" y="1056222"/>
            <a:ext cx="5979662" cy="432077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800" dirty="0">
                <a:solidFill>
                  <a:srgbClr val="C4E3B0"/>
                </a:solidFill>
              </a:rPr>
              <a:t>Queries that take arguments are written with the arguments passed in parenthesis as a key : value pairs</a:t>
            </a:r>
          </a:p>
          <a:p>
            <a:pPr>
              <a:lnSpc>
                <a:spcPct val="120000"/>
              </a:lnSpc>
              <a:buFont typeface="Wingdings" pitchFamily="2" charset="2"/>
              <a:buChar char="Ø"/>
            </a:pPr>
            <a:endParaRPr lang="en-US" sz="7466" dirty="0">
              <a:solidFill>
                <a:srgbClr val="C4E3B0"/>
              </a:solidFill>
            </a:endParaRPr>
          </a:p>
          <a:p>
            <a:pPr>
              <a:buFont typeface="Wingdings" pitchFamily="2" charset="2"/>
              <a:buChar char="Ø"/>
            </a:pPr>
            <a:endParaRPr lang="en-US" sz="4267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E81C508-4C04-C745-8627-5393A88C87F6}"/>
              </a:ext>
            </a:extLst>
          </p:cNvPr>
          <p:cNvCxnSpPr>
            <a:cxnSpLocks/>
          </p:cNvCxnSpPr>
          <p:nvPr/>
        </p:nvCxnSpPr>
        <p:spPr>
          <a:xfrm>
            <a:off x="9248931" y="1454046"/>
            <a:ext cx="0" cy="1034321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3AB7E5F-F5BC-2740-B3A3-05084EBC4239}"/>
              </a:ext>
            </a:extLst>
          </p:cNvPr>
          <p:cNvSpPr txBox="1"/>
          <p:nvPr/>
        </p:nvSpPr>
        <p:spPr>
          <a:xfrm>
            <a:off x="8809730" y="662731"/>
            <a:ext cx="30254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Index argument on movie query</a:t>
            </a:r>
          </a:p>
        </p:txBody>
      </p:sp>
    </p:spTree>
    <p:extLst>
      <p:ext uri="{BB962C8B-B14F-4D97-AF65-F5344CB8AC3E}">
        <p14:creationId xmlns:p14="http://schemas.microsoft.com/office/powerpoint/2010/main" val="3563673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1B527-EA49-6742-8825-7DED866D2D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779" y="330261"/>
            <a:ext cx="11186220" cy="607259"/>
          </a:xfrm>
        </p:spPr>
        <p:txBody>
          <a:bodyPr/>
          <a:lstStyle/>
          <a:p>
            <a:pPr algn="ctr"/>
            <a:r>
              <a:rPr lang="en-US" dirty="0"/>
              <a:t>Code Along Practice – Hit Live API for Developers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88C8EE-9EE3-F246-91B7-3118444C624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435703" y="1137830"/>
            <a:ext cx="9418839" cy="4316201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Using this endpoint: </a:t>
            </a:r>
            <a:r>
              <a:rPr lang="en-US" sz="2800" dirty="0">
                <a:hlinkClick r:id="rId2"/>
              </a:rPr>
              <a:t>https://movies-graphql.cfapps.io/q?query=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742950" indent="-742950">
              <a:buFont typeface="Arial" panose="020B0604020202020204" pitchFamily="34" charset="0"/>
              <a:buAutoNum type="arabicPeriod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Query all movies, showing title and year.  The query name is ”movies”</a:t>
            </a:r>
            <a:endParaRPr lang="en-US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indent="-742950">
              <a:buFont typeface="Arial" panose="020B0604020202020204" pitchFamily="34" charset="0"/>
              <a:buAutoNum type="arabicPeriod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Query the movie with index 2.  The query name is “movie”</a:t>
            </a:r>
          </a:p>
          <a:p>
            <a:pPr marL="742950" indent="-742950">
              <a:buFont typeface="Arial" panose="020B0604020202020204" pitchFamily="34" charset="0"/>
              <a:buAutoNum type="arabicPeriod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Query all movies starring Johnny Depp.  The query name is “starring”</a:t>
            </a:r>
          </a:p>
          <a:p>
            <a:pPr lvl="1" indent="0">
              <a:buNone/>
            </a:pPr>
            <a:endParaRPr lang="en-US" sz="2267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indent="0">
              <a:buNone/>
            </a:pPr>
            <a:endParaRPr lang="en-US" sz="2267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indent="0">
              <a:buNone/>
            </a:pPr>
            <a:endParaRPr lang="en-US" sz="2267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41398B-2AB0-A442-AD24-DE8883ED629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785" y="330261"/>
            <a:ext cx="1589293" cy="1589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174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474047" y="297401"/>
            <a:ext cx="5982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#1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1B6851-4F82-8A42-9FA6-4794156B42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2890" y="0"/>
            <a:ext cx="50759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8924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474047" y="297401"/>
            <a:ext cx="5982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#2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762EBA-9F8D-BA4E-9C42-A3D95F878B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2650" y="1981200"/>
            <a:ext cx="7886700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7062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084999-9819-2A4B-9A67-310215166E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 Feature / Scenario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D689DD-2EA7-404A-A03F-B56E9B72D6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In our </a:t>
            </a:r>
            <a:r>
              <a:rPr lang="en-US" dirty="0" err="1"/>
              <a:t>DevBios</a:t>
            </a:r>
            <a:r>
              <a:rPr lang="en-US" dirty="0"/>
              <a:t> app, we would like add a complex search feature to analyze and report on our Developers.  We would like to filter live data from a server on every field  How can this be achieved?</a:t>
            </a:r>
          </a:p>
        </p:txBody>
      </p:sp>
    </p:spTree>
    <p:extLst>
      <p:ext uri="{BB962C8B-B14F-4D97-AF65-F5344CB8AC3E}">
        <p14:creationId xmlns:p14="http://schemas.microsoft.com/office/powerpoint/2010/main" val="21108896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474047" y="297401"/>
            <a:ext cx="5982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#3</a:t>
            </a:r>
            <a:endParaRPr lang="en-US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0B0021-7E58-CB49-8EB8-E532D07EE0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1155700"/>
            <a:ext cx="9296400" cy="454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5683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>
          <a:xfrm>
            <a:off x="31448" y="2717800"/>
            <a:ext cx="12177485" cy="748988"/>
          </a:xfrm>
        </p:spPr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GraphQL</a:t>
            </a:r>
            <a:r>
              <a:rPr lang="en-US" dirty="0">
                <a:solidFill>
                  <a:schemeClr val="bg1"/>
                </a:solidFill>
              </a:rPr>
              <a:t> Mutations</a:t>
            </a:r>
            <a:endParaRPr lang="en-US" sz="2133" dirty="0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972712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3753246" y="94375"/>
            <a:ext cx="4842476" cy="657838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000" b="1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267" dirty="0"/>
              <a:t>Mutations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60049" y="1056222"/>
            <a:ext cx="10490980" cy="432077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800" dirty="0" err="1">
                <a:solidFill>
                  <a:srgbClr val="C4E3B0"/>
                </a:solidFill>
              </a:rPr>
              <a:t>GraphQL</a:t>
            </a:r>
            <a:r>
              <a:rPr lang="en-US" sz="2800" dirty="0">
                <a:solidFill>
                  <a:srgbClr val="C4E3B0"/>
                </a:solidFill>
              </a:rPr>
              <a:t> Mutations add data to the database, much like a traditional post / insert.</a:t>
            </a:r>
          </a:p>
          <a:p>
            <a:pPr>
              <a:lnSpc>
                <a:spcPct val="120000"/>
              </a:lnSpc>
              <a:buFont typeface="Wingdings" pitchFamily="2" charset="2"/>
              <a:buChar char="Ø"/>
            </a:pPr>
            <a:endParaRPr lang="en-US" sz="7466" dirty="0">
              <a:solidFill>
                <a:srgbClr val="C4E3B0"/>
              </a:solidFill>
            </a:endParaRPr>
          </a:p>
          <a:p>
            <a:pPr>
              <a:buFont typeface="Wingdings" pitchFamily="2" charset="2"/>
              <a:buChar char="Ø"/>
            </a:pPr>
            <a:endParaRPr lang="en-US" sz="4267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43C239-ABA1-E841-BDF3-C8327F9C5A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6734" y="2953412"/>
            <a:ext cx="4635500" cy="199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552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>
          <a:xfrm>
            <a:off x="31448" y="2717800"/>
            <a:ext cx="12177485" cy="748988"/>
          </a:xfrm>
        </p:spPr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GraphQL</a:t>
            </a:r>
            <a:r>
              <a:rPr lang="en-US" dirty="0">
                <a:solidFill>
                  <a:schemeClr val="bg1"/>
                </a:solidFill>
              </a:rPr>
              <a:t> in React</a:t>
            </a:r>
            <a:endParaRPr lang="en-US" sz="2133" dirty="0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994801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10638" y="224877"/>
            <a:ext cx="10515600" cy="1008905"/>
          </a:xfrm>
        </p:spPr>
        <p:txBody>
          <a:bodyPr/>
          <a:lstStyle/>
          <a:p>
            <a:r>
              <a:rPr lang="en-US" sz="4267" dirty="0"/>
              <a:t>From React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22944EB-51FF-B045-9DDF-9878B2C60F42}"/>
              </a:ext>
            </a:extLst>
          </p:cNvPr>
          <p:cNvSpPr txBox="1">
            <a:spLocks/>
          </p:cNvSpPr>
          <p:nvPr/>
        </p:nvSpPr>
        <p:spPr>
          <a:xfrm>
            <a:off x="460049" y="1056222"/>
            <a:ext cx="4315152" cy="3695660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endParaRPr lang="en-US" sz="2000" dirty="0">
              <a:solidFill>
                <a:srgbClr val="C4E3B0"/>
              </a:solidFill>
            </a:endParaRPr>
          </a:p>
          <a:p>
            <a:pPr>
              <a:lnSpc>
                <a:spcPct val="120000"/>
              </a:lnSpc>
              <a:buFont typeface="Wingdings" pitchFamily="2" charset="2"/>
              <a:buChar char="Ø"/>
            </a:pPr>
            <a:r>
              <a:rPr lang="en-US" sz="2000" dirty="0">
                <a:solidFill>
                  <a:srgbClr val="C4E3B0"/>
                </a:solidFill>
              </a:rPr>
              <a:t>Write query as multiline string</a:t>
            </a:r>
          </a:p>
          <a:p>
            <a:pPr>
              <a:lnSpc>
                <a:spcPct val="120000"/>
              </a:lnSpc>
              <a:buFont typeface="Wingdings" pitchFamily="2" charset="2"/>
              <a:buChar char="Ø"/>
            </a:pPr>
            <a:r>
              <a:rPr lang="en-US" sz="2000" dirty="0">
                <a:solidFill>
                  <a:srgbClr val="C4E3B0"/>
                </a:solidFill>
              </a:rPr>
              <a:t>Use ‘clean-tagged-string’ library to remove line returns</a:t>
            </a:r>
          </a:p>
          <a:p>
            <a:pPr>
              <a:lnSpc>
                <a:spcPct val="120000"/>
              </a:lnSpc>
              <a:buFont typeface="Wingdings" pitchFamily="2" charset="2"/>
              <a:buChar char="Ø"/>
            </a:pPr>
            <a:r>
              <a:rPr lang="en-US" sz="2000" dirty="0">
                <a:solidFill>
                  <a:srgbClr val="C4E3B0"/>
                </a:solidFill>
              </a:rPr>
              <a:t>Make GET request with .fetch()</a:t>
            </a:r>
          </a:p>
          <a:p>
            <a:pPr>
              <a:lnSpc>
                <a:spcPct val="120000"/>
              </a:lnSpc>
              <a:buFont typeface="Wingdings" pitchFamily="2" charset="2"/>
              <a:buChar char="Ø"/>
            </a:pPr>
            <a:endParaRPr lang="en-US" sz="2000" dirty="0">
              <a:solidFill>
                <a:srgbClr val="C4E3B0"/>
              </a:solidFill>
            </a:endParaRPr>
          </a:p>
          <a:p>
            <a:pPr>
              <a:lnSpc>
                <a:spcPct val="120000"/>
              </a:lnSpc>
              <a:buFont typeface="Wingdings" pitchFamily="2" charset="2"/>
              <a:buChar char="Ø"/>
            </a:pPr>
            <a:endParaRPr lang="en-US" sz="2000" dirty="0">
              <a:solidFill>
                <a:srgbClr val="C4E3B0"/>
              </a:solidFill>
            </a:endParaRPr>
          </a:p>
          <a:p>
            <a:pPr>
              <a:buFont typeface="Wingdings" pitchFamily="2" charset="2"/>
              <a:buChar char="Ø"/>
            </a:pPr>
            <a:endParaRPr lang="en-US" altLang="en-US" sz="2000" dirty="0"/>
          </a:p>
          <a:p>
            <a:pPr>
              <a:buFont typeface="Wingdings" pitchFamily="2" charset="2"/>
              <a:buChar char="Ø"/>
            </a:pPr>
            <a:endParaRPr lang="en-US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2277156-7363-6F4C-B64F-8B09590E4E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5200" y="1051547"/>
            <a:ext cx="7079982" cy="3882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301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1B527-EA49-6742-8825-7DED866D2D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779" y="330261"/>
            <a:ext cx="11186220" cy="607259"/>
          </a:xfrm>
        </p:spPr>
        <p:txBody>
          <a:bodyPr/>
          <a:lstStyle/>
          <a:p>
            <a:pPr algn="ctr"/>
            <a:r>
              <a:rPr lang="en-US" dirty="0"/>
              <a:t>Code Along Practice – </a:t>
            </a:r>
            <a:r>
              <a:rPr lang="en-US" dirty="0" err="1"/>
              <a:t>GraphQL</a:t>
            </a:r>
            <a:r>
              <a:rPr lang="en-US" dirty="0"/>
              <a:t> Search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88C8EE-9EE3-F246-91B7-3118444C624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453268" y="1137831"/>
            <a:ext cx="9230731" cy="3902520"/>
          </a:xfrm>
        </p:spPr>
        <p:txBody>
          <a:bodyPr>
            <a:normAutofit/>
          </a:bodyPr>
          <a:lstStyle/>
          <a:p>
            <a:pPr marL="742950" indent="-742950">
              <a:buAutoNum type="arabicPeriod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Create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SearchDevelopers.js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file</a:t>
            </a:r>
            <a:endParaRPr lang="en-US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indent="-742950">
              <a:buFont typeface="Arial" panose="020B0604020202020204" pitchFamily="34" charset="0"/>
              <a:buAutoNum type="arabicPeriod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Allow user to search by any one criteria</a:t>
            </a:r>
          </a:p>
          <a:p>
            <a:pPr marL="742950" indent="-742950">
              <a:buFont typeface="Arial" panose="020B0604020202020204" pitchFamily="34" charset="0"/>
              <a:buAutoNum type="arabicPeriod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Build query and fetch results</a:t>
            </a:r>
          </a:p>
          <a:p>
            <a:pPr marL="742950" indent="-742950">
              <a:buAutoNum type="arabicPeriod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Display results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41398B-2AB0-A442-AD24-DE8883ED629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785" y="330261"/>
            <a:ext cx="1589293" cy="1589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088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F35694A-C2AA-114A-A691-E16DCD2E71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4400" y="2063750"/>
            <a:ext cx="7740650" cy="2772325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28F49B3F-3CD0-1742-9223-16212F486E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779" y="330261"/>
            <a:ext cx="11186220" cy="607259"/>
          </a:xfrm>
        </p:spPr>
        <p:txBody>
          <a:bodyPr/>
          <a:lstStyle/>
          <a:p>
            <a:pPr algn="ctr"/>
            <a:r>
              <a:rPr lang="en-US" dirty="0"/>
              <a:t>Utility File for Building Query </a:t>
            </a:r>
            <a:r>
              <a:rPr lang="en-US" dirty="0" err="1"/>
              <a:t>Args</a:t>
            </a:r>
            <a:r>
              <a:rPr lang="en-US" dirty="0"/>
              <a:t> String</a:t>
            </a:r>
          </a:p>
        </p:txBody>
      </p:sp>
    </p:spTree>
    <p:extLst>
      <p:ext uri="{BB962C8B-B14F-4D97-AF65-F5344CB8AC3E}">
        <p14:creationId xmlns:p14="http://schemas.microsoft.com/office/powerpoint/2010/main" val="36559187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86EBC2D-7F71-B744-8479-D689DD051F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7245" y="0"/>
            <a:ext cx="85375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6341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BFC62FD-018B-E94F-8C9C-5F24ED2C67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2650" y="0"/>
            <a:ext cx="78867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6348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E06248B-C3E7-9F4C-BA1B-101FDB38F4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800" y="990600"/>
            <a:ext cx="110744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5671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Objective: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507999" y="1137830"/>
            <a:ext cx="11176004" cy="3638451"/>
          </a:xfrm>
        </p:spPr>
        <p:txBody>
          <a:bodyPr>
            <a:normAutofit/>
          </a:bodyPr>
          <a:lstStyle/>
          <a:p>
            <a:r>
              <a:rPr lang="en-US" sz="2400" dirty="0"/>
              <a:t>At the end this 120 min session, you will be able to</a:t>
            </a:r>
          </a:p>
          <a:p>
            <a:endParaRPr lang="en-US" sz="2400" dirty="0"/>
          </a:p>
          <a:p>
            <a:pPr marL="609585" indent="-609585">
              <a:buFont typeface="Wingdings" panose="05000000000000000000" pitchFamily="2" charset="2"/>
              <a:buChar char="Ø"/>
            </a:pPr>
            <a:r>
              <a:rPr lang="en-US" sz="2400" dirty="0"/>
              <a:t>Describe </a:t>
            </a:r>
            <a:r>
              <a:rPr lang="en-US" sz="2400" dirty="0" err="1"/>
              <a:t>GraphQL</a:t>
            </a:r>
            <a:r>
              <a:rPr lang="en-US" sz="2400" dirty="0"/>
              <a:t> features</a:t>
            </a:r>
          </a:p>
          <a:p>
            <a:pPr marL="609585" indent="-609585">
              <a:buFont typeface="Wingdings" panose="05000000000000000000" pitchFamily="2" charset="2"/>
              <a:buChar char="Ø"/>
            </a:pPr>
            <a:r>
              <a:rPr lang="en-US" sz="2400" dirty="0"/>
              <a:t>Write </a:t>
            </a:r>
            <a:r>
              <a:rPr lang="en-US" sz="2400" dirty="0" err="1"/>
              <a:t>GraphQL</a:t>
            </a:r>
            <a:r>
              <a:rPr lang="en-US" sz="2400" dirty="0"/>
              <a:t> Queries</a:t>
            </a:r>
          </a:p>
          <a:p>
            <a:pPr marL="609585" indent="-609585">
              <a:buFont typeface="Wingdings" panose="05000000000000000000" pitchFamily="2" charset="2"/>
              <a:buChar char="Ø"/>
            </a:pPr>
            <a:r>
              <a:rPr lang="en-US" sz="2400" dirty="0"/>
              <a:t>Implement </a:t>
            </a:r>
            <a:r>
              <a:rPr lang="en-US" sz="2400" dirty="0" err="1"/>
              <a:t>GraphQL</a:t>
            </a:r>
            <a:r>
              <a:rPr lang="en-US" sz="2400" dirty="0"/>
              <a:t> Query searches in a React App</a:t>
            </a:r>
          </a:p>
          <a:p>
            <a:endParaRPr lang="en-US" sz="24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76400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0D7BD10-C62E-C94B-9E4A-D99CCA51B9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67932"/>
            <a:ext cx="12192000" cy="3922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4875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5E0B732-3E2B-DF40-AEF7-3C895EB247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15536"/>
            <a:ext cx="12192000" cy="5426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9059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36730" y="18148"/>
            <a:ext cx="11186220" cy="607259"/>
          </a:xfrm>
        </p:spPr>
        <p:txBody>
          <a:bodyPr/>
          <a:lstStyle/>
          <a:p>
            <a:pPr algn="ctr"/>
            <a:r>
              <a:rPr lang="en-US" dirty="0"/>
              <a:t>Review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B9BFFD5-501D-424A-804E-56C0D59D6638}"/>
              </a:ext>
            </a:extLst>
          </p:cNvPr>
          <p:cNvSpPr txBox="1"/>
          <p:nvPr/>
        </p:nvSpPr>
        <p:spPr>
          <a:xfrm>
            <a:off x="614555" y="1498600"/>
            <a:ext cx="11186220" cy="3352800"/>
          </a:xfrm>
          <a:prstGeom prst="rect">
            <a:avLst/>
          </a:prstGeom>
        </p:spPr>
        <p:txBody>
          <a:bodyPr vert="horz">
            <a:normAutofit/>
          </a:bodyPr>
          <a:lstStyle>
            <a:defPPr>
              <a:defRPr lang="en-US"/>
            </a:defPPr>
            <a:lvl1pPr indent="0" defTabSz="457200">
              <a:spcBef>
                <a:spcPct val="20000"/>
              </a:spcBef>
              <a:buFont typeface="Arial"/>
              <a:buNone/>
              <a:defRPr sz="2800" baseline="0">
                <a:solidFill>
                  <a:schemeClr val="bg2"/>
                </a:solidFill>
              </a:defRPr>
            </a:lvl1pPr>
            <a:lvl2pPr marL="228600" indent="-227013" defTabSz="457200">
              <a:spcBef>
                <a:spcPct val="20000"/>
              </a:spcBef>
              <a:buClr>
                <a:schemeClr val="accent2"/>
              </a:buClr>
              <a:buFont typeface="Arial"/>
              <a:buChar char="•"/>
              <a:defRPr sz="2400">
                <a:solidFill>
                  <a:schemeClr val="bg2"/>
                </a:solidFill>
              </a:defRPr>
            </a:lvl2pPr>
            <a:lvl3pPr marL="287338" indent="-166688" defTabSz="457200">
              <a:spcBef>
                <a:spcPct val="20000"/>
              </a:spcBef>
              <a:buClr>
                <a:schemeClr val="accent2"/>
              </a:buClr>
              <a:buFont typeface="Arial"/>
              <a:buChar char="•"/>
              <a:defRPr sz="2000">
                <a:solidFill>
                  <a:schemeClr val="bg2"/>
                </a:solidFill>
              </a:defRPr>
            </a:lvl3pPr>
            <a:lvl4pPr marL="393700" indent="-176213" defTabSz="457200">
              <a:spcBef>
                <a:spcPct val="20000"/>
              </a:spcBef>
              <a:buClr>
                <a:schemeClr val="accent2"/>
              </a:buClr>
              <a:buFont typeface="Arial"/>
              <a:buChar char="•"/>
              <a:defRPr>
                <a:solidFill>
                  <a:schemeClr val="bg2"/>
                </a:solidFill>
              </a:defRPr>
            </a:lvl4pPr>
            <a:lvl5pPr marL="512763" indent="-176213" defTabSz="457200">
              <a:spcBef>
                <a:spcPct val="20000"/>
              </a:spcBef>
              <a:buClr>
                <a:schemeClr val="accent2"/>
              </a:buClr>
              <a:buFont typeface="Arial"/>
              <a:buChar char="•"/>
              <a:defRPr>
                <a:solidFill>
                  <a:schemeClr val="bg2"/>
                </a:solidFill>
              </a:defRPr>
            </a:lvl5pPr>
            <a:lvl6pPr marL="2514600" indent="-228600" defTabSz="457200">
              <a:spcBef>
                <a:spcPct val="20000"/>
              </a:spcBef>
              <a:buFont typeface="Arial"/>
              <a:buChar char="•"/>
              <a:defRPr sz="2000"/>
            </a:lvl6pPr>
            <a:lvl7pPr marL="2971800" indent="-228600" defTabSz="457200">
              <a:spcBef>
                <a:spcPct val="20000"/>
              </a:spcBef>
              <a:buFont typeface="Arial"/>
              <a:buChar char="•"/>
              <a:defRPr sz="2000"/>
            </a:lvl7pPr>
            <a:lvl8pPr marL="3429000" indent="-228600" defTabSz="457200">
              <a:spcBef>
                <a:spcPct val="20000"/>
              </a:spcBef>
              <a:buFont typeface="Arial"/>
              <a:buChar char="•"/>
              <a:defRPr sz="2000"/>
            </a:lvl8pPr>
            <a:lvl9pPr marL="3886200" indent="-228600" defTabSz="457200">
              <a:spcBef>
                <a:spcPct val="20000"/>
              </a:spcBef>
              <a:buFont typeface="Arial"/>
              <a:buChar char="•"/>
              <a:defRPr sz="2000"/>
            </a:lvl9pPr>
          </a:lstStyle>
          <a:p>
            <a:pPr marL="609585" indent="-609585">
              <a:buFont typeface="Arial" panose="020B0604020202020204" pitchFamily="34" charset="0"/>
              <a:buChar char="•"/>
            </a:pPr>
            <a:r>
              <a:rPr lang="en-US" sz="3733" dirty="0" err="1"/>
              <a:t>GraphQL</a:t>
            </a:r>
            <a:r>
              <a:rPr lang="en-US" sz="3733" dirty="0"/>
              <a:t> overview</a:t>
            </a:r>
          </a:p>
          <a:p>
            <a:pPr marL="609585" indent="-609585">
              <a:buFont typeface="Arial" panose="020B0604020202020204" pitchFamily="34" charset="0"/>
              <a:buChar char="•"/>
            </a:pPr>
            <a:r>
              <a:rPr lang="en-US" sz="3733" dirty="0"/>
              <a:t>Schemas</a:t>
            </a:r>
          </a:p>
          <a:p>
            <a:pPr marL="609585" indent="-609585">
              <a:buFont typeface="Arial" panose="020B0604020202020204" pitchFamily="34" charset="0"/>
              <a:buChar char="•"/>
            </a:pPr>
            <a:r>
              <a:rPr lang="en-US" sz="3733" dirty="0"/>
              <a:t>Queries</a:t>
            </a:r>
          </a:p>
          <a:p>
            <a:pPr marL="609585" indent="-609585">
              <a:buFont typeface="Arial" panose="020B0604020202020204" pitchFamily="34" charset="0"/>
              <a:buChar char="•"/>
            </a:pPr>
            <a:r>
              <a:rPr lang="en-US" sz="3733" dirty="0"/>
              <a:t>Implementation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44763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Objective: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507999" y="1137830"/>
            <a:ext cx="11176004" cy="3638451"/>
          </a:xfrm>
        </p:spPr>
        <p:txBody>
          <a:bodyPr>
            <a:normAutofit/>
          </a:bodyPr>
          <a:lstStyle/>
          <a:p>
            <a:r>
              <a:rPr lang="en-US" sz="2400" dirty="0"/>
              <a:t>At the end this 120 min session, you will be able to</a:t>
            </a:r>
          </a:p>
          <a:p>
            <a:endParaRPr lang="en-US" sz="2400" dirty="0"/>
          </a:p>
          <a:p>
            <a:pPr marL="609585" indent="-609585">
              <a:buFont typeface="Wingdings" panose="05000000000000000000" pitchFamily="2" charset="2"/>
              <a:buChar char="Ø"/>
            </a:pPr>
            <a:r>
              <a:rPr lang="en-US" sz="2400" dirty="0"/>
              <a:t>Describe </a:t>
            </a:r>
            <a:r>
              <a:rPr lang="en-US" sz="2400" dirty="0" err="1"/>
              <a:t>GraphQL</a:t>
            </a:r>
            <a:r>
              <a:rPr lang="en-US" sz="2400" dirty="0"/>
              <a:t> features</a:t>
            </a:r>
          </a:p>
          <a:p>
            <a:pPr marL="609585" indent="-609585">
              <a:buFont typeface="Wingdings" panose="05000000000000000000" pitchFamily="2" charset="2"/>
              <a:buChar char="Ø"/>
            </a:pPr>
            <a:r>
              <a:rPr lang="en-US" sz="2400" dirty="0"/>
              <a:t>Write </a:t>
            </a:r>
            <a:r>
              <a:rPr lang="en-US" sz="2400" dirty="0" err="1"/>
              <a:t>GraphQL</a:t>
            </a:r>
            <a:r>
              <a:rPr lang="en-US" sz="2400" dirty="0"/>
              <a:t> Queries</a:t>
            </a:r>
          </a:p>
          <a:p>
            <a:pPr marL="609585" indent="-609585">
              <a:buFont typeface="Wingdings" panose="05000000000000000000" pitchFamily="2" charset="2"/>
              <a:buChar char="Ø"/>
            </a:pPr>
            <a:r>
              <a:rPr lang="en-US" sz="2400" dirty="0"/>
              <a:t>Implement </a:t>
            </a:r>
            <a:r>
              <a:rPr lang="en-US" sz="2400" dirty="0" err="1"/>
              <a:t>GraphQL</a:t>
            </a:r>
            <a:r>
              <a:rPr lang="en-US" sz="2400" dirty="0"/>
              <a:t> Query searches in a React App</a:t>
            </a:r>
          </a:p>
          <a:p>
            <a:endParaRPr lang="en-US" sz="24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50638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E2D3F"/>
            </a:gs>
            <a:gs pos="100000">
              <a:srgbClr val="0A0D16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What are the advantages of </a:t>
            </a:r>
            <a:r>
              <a:rPr lang="en-US" dirty="0" err="1"/>
              <a:t>GraphQL</a:t>
            </a:r>
            <a:r>
              <a:rPr lang="en-US" dirty="0"/>
              <a:t>?</a:t>
            </a:r>
          </a:p>
          <a:p>
            <a:r>
              <a:rPr lang="en-US" dirty="0"/>
              <a:t>What are its limitations?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393650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17601" y="1600200"/>
            <a:ext cx="4821529" cy="914400"/>
          </a:xfrm>
        </p:spPr>
        <p:txBody>
          <a:bodyPr>
            <a:noAutofit/>
          </a:bodyPr>
          <a:lstStyle/>
          <a:p>
            <a:r>
              <a:rPr lang="en-US" sz="5867" dirty="0">
                <a:solidFill>
                  <a:schemeClr val="bg1">
                    <a:lumMod val="85000"/>
                  </a:schemeClr>
                </a:solidFill>
              </a:rPr>
              <a:t>Thank You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66030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756779" y="1530752"/>
            <a:ext cx="8521540" cy="2923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1600"/>
              </a:spcAft>
            </a:pPr>
            <a:r>
              <a:rPr lang="en-US" sz="3200" b="1" dirty="0">
                <a:solidFill>
                  <a:schemeClr val="bg1">
                    <a:lumMod val="85000"/>
                  </a:schemeClr>
                </a:solidFill>
              </a:rPr>
              <a:t>Benefits</a:t>
            </a:r>
          </a:p>
          <a:p>
            <a:pPr marL="685749" indent="-228594"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rgbClr val="C4E3B0"/>
                </a:solidFill>
              </a:rPr>
              <a:t>GraphQL</a:t>
            </a:r>
            <a:r>
              <a:rPr lang="en-US" sz="2800" dirty="0">
                <a:solidFill>
                  <a:srgbClr val="C4E3B0"/>
                </a:solidFill>
              </a:rPr>
              <a:t> is an efficient and popular query language that is widely used</a:t>
            </a:r>
          </a:p>
          <a:p>
            <a:pPr marL="685749" indent="-228594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C4E3B0"/>
                </a:solidFill>
              </a:rPr>
              <a:t>Optimizes RESTful calls</a:t>
            </a:r>
          </a:p>
          <a:p>
            <a:pPr marL="685749" indent="-228594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C4E3B0"/>
                </a:solidFill>
              </a:rPr>
              <a:t>Clients are implementing </a:t>
            </a:r>
            <a:r>
              <a:rPr lang="en-US" sz="2800" dirty="0" err="1">
                <a:solidFill>
                  <a:srgbClr val="C4E3B0"/>
                </a:solidFill>
              </a:rPr>
              <a:t>GraphQL</a:t>
            </a:r>
            <a:endParaRPr lang="en-US" sz="2800" dirty="0">
              <a:solidFill>
                <a:srgbClr val="C4E3B0"/>
              </a:solidFill>
            </a:endParaRPr>
          </a:p>
          <a:p>
            <a:pPr marL="685749" indent="-228594">
              <a:buFont typeface="Arial" panose="020B0604020202020204" pitchFamily="34" charset="0"/>
              <a:buChar char="•"/>
            </a:pPr>
            <a:endParaRPr lang="en-US" sz="2667" dirty="0">
              <a:solidFill>
                <a:srgbClr val="C4E3B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196933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949873-B026-DD4B-B8B8-08C27A5F86AB}"/>
              </a:ext>
            </a:extLst>
          </p:cNvPr>
          <p:cNvSpPr/>
          <p:nvPr/>
        </p:nvSpPr>
        <p:spPr>
          <a:xfrm>
            <a:off x="1895676" y="1704372"/>
            <a:ext cx="8521540" cy="32932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1600"/>
              </a:spcAft>
            </a:pPr>
            <a:r>
              <a:rPr lang="en-US" sz="3200" b="1" dirty="0">
                <a:solidFill>
                  <a:schemeClr val="bg1">
                    <a:lumMod val="85000"/>
                  </a:schemeClr>
                </a:solidFill>
              </a:rPr>
              <a:t>Key Topics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rgbClr val="C4E3B0"/>
                </a:solidFill>
              </a:rPr>
              <a:t>GraphQL</a:t>
            </a:r>
            <a:r>
              <a:rPr lang="en-US" sz="2800" dirty="0">
                <a:solidFill>
                  <a:srgbClr val="C4E3B0"/>
                </a:solidFill>
              </a:rPr>
              <a:t> Overview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C4E3B0"/>
                </a:solidFill>
              </a:rPr>
              <a:t>Querying </a:t>
            </a:r>
            <a:r>
              <a:rPr lang="en-US" sz="2800" dirty="0" err="1">
                <a:solidFill>
                  <a:srgbClr val="C4E3B0"/>
                </a:solidFill>
              </a:rPr>
              <a:t>GraphQL</a:t>
            </a:r>
            <a:endParaRPr lang="en-US" sz="2800" dirty="0">
              <a:solidFill>
                <a:srgbClr val="C4E3B0"/>
              </a:solidFill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C4E3B0"/>
                </a:solidFill>
              </a:rPr>
              <a:t>Mutations in </a:t>
            </a:r>
            <a:r>
              <a:rPr lang="en-US" sz="2800" dirty="0" err="1">
                <a:solidFill>
                  <a:srgbClr val="C4E3B0"/>
                </a:solidFill>
              </a:rPr>
              <a:t>GraphQL</a:t>
            </a:r>
            <a:endParaRPr lang="en-US" sz="2800" dirty="0">
              <a:solidFill>
                <a:srgbClr val="C4E3B0"/>
              </a:solidFill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C4E3B0"/>
                </a:solidFill>
              </a:rPr>
              <a:t>Implementing in React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C4E3B0"/>
              </a:solidFill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endParaRPr lang="en-US" sz="2667" dirty="0">
              <a:solidFill>
                <a:srgbClr val="C4E3B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678599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>
          <a:xfrm>
            <a:off x="31448" y="2717800"/>
            <a:ext cx="12177485" cy="748988"/>
          </a:xfrm>
        </p:spPr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GraphQL</a:t>
            </a:r>
            <a:r>
              <a:rPr lang="en-US" dirty="0">
                <a:solidFill>
                  <a:schemeClr val="bg1"/>
                </a:solidFill>
              </a:rPr>
              <a:t> Overview</a:t>
            </a:r>
            <a:endParaRPr lang="en-US" sz="2133" dirty="0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263879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2982782" y="2549415"/>
            <a:ext cx="7180549" cy="2082545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</a:rPr>
              <a:t>Developed at Facebook to mitigate the problems of inadequate networks handling increased usage on inadequate mobile hardware</a:t>
            </a:r>
          </a:p>
          <a:p>
            <a:pPr marL="0" indent="0">
              <a:buNone/>
            </a:pP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3275EB8-3C9A-2341-A3B3-CB99185670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8584" y="393660"/>
            <a:ext cx="7525062" cy="2155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4808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2982782" y="2549415"/>
            <a:ext cx="7180549" cy="2082545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Query control delegated to client side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Front end requests exactly what it needs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No need to create additional server side endpoints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Retrieve only data the front end needs in a single request</a:t>
            </a:r>
          </a:p>
          <a:p>
            <a:pPr marL="0" indent="0">
              <a:buNone/>
            </a:pP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3275EB8-3C9A-2341-A3B3-CB99185670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8584" y="393660"/>
            <a:ext cx="7525062" cy="2155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0884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333375" y="365125"/>
            <a:ext cx="10515600" cy="1163632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000" b="1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267" dirty="0" err="1"/>
              <a:t>GraphQL</a:t>
            </a:r>
            <a:r>
              <a:rPr lang="en-US" sz="4267" dirty="0"/>
              <a:t> Architectures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D39A67-9639-5145-8CE2-643E37540E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1766" y="1933492"/>
            <a:ext cx="6157874" cy="233870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9B11109-5132-D64C-B1E9-5DAF10E51741}"/>
              </a:ext>
            </a:extLst>
          </p:cNvPr>
          <p:cNvSpPr txBox="1"/>
          <p:nvPr/>
        </p:nvSpPr>
        <p:spPr>
          <a:xfrm>
            <a:off x="5591175" y="4676932"/>
            <a:ext cx="1832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Backing Database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6CEB624-2E17-7745-BDD3-35D4A572CEFD}"/>
              </a:ext>
            </a:extLst>
          </p:cNvPr>
          <p:cNvSpPr/>
          <p:nvPr/>
        </p:nvSpPr>
        <p:spPr>
          <a:xfrm>
            <a:off x="2826811" y="6221998"/>
            <a:ext cx="647135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https://www.tutorialspoint.com/graphql/graphql_architecture.htm</a:t>
            </a:r>
            <a:endParaRPr 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381266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12115</TotalTime>
  <Words>585</Words>
  <Application>Microsoft Macintosh PowerPoint</Application>
  <PresentationFormat>Widescreen</PresentationFormat>
  <Paragraphs>114</Paragraphs>
  <Slides>35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0" baseType="lpstr">
      <vt:lpstr>Arial</vt:lpstr>
      <vt:lpstr>Calibri</vt:lpstr>
      <vt:lpstr>Calibri Light</vt:lpstr>
      <vt:lpstr>Wingdings</vt:lpstr>
      <vt:lpstr>Office Theme</vt:lpstr>
      <vt:lpstr>PowerPoint Presentation</vt:lpstr>
      <vt:lpstr>App Feature / Scenario</vt:lpstr>
      <vt:lpstr>Course Objective: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Schema</vt:lpstr>
      <vt:lpstr>Schema</vt:lpstr>
      <vt:lpstr>PowerPoint Presentation</vt:lpstr>
      <vt:lpstr>PowerPoint Presentation</vt:lpstr>
      <vt:lpstr>PowerPoint Presentation</vt:lpstr>
      <vt:lpstr>Code Along Practice – Hit Live API for Developers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From React</vt:lpstr>
      <vt:lpstr>Code Along Practice – GraphQL Search</vt:lpstr>
      <vt:lpstr>Utility File for Building Query Args String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Review</vt:lpstr>
      <vt:lpstr>Course Objective: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Monroe, Jason (Cognizant)</dc:creator>
  <cp:lastModifiedBy>Monroe, Jason (Cognizant)</cp:lastModifiedBy>
  <cp:revision>114</cp:revision>
  <dcterms:created xsi:type="dcterms:W3CDTF">2019-12-05T00:16:50Z</dcterms:created>
  <dcterms:modified xsi:type="dcterms:W3CDTF">2020-04-01T15:01:12Z</dcterms:modified>
</cp:coreProperties>
</file>